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3" r:id="rId3"/>
    <p:sldId id="284" r:id="rId4"/>
    <p:sldId id="285" r:id="rId5"/>
    <p:sldId id="286" r:id="rId6"/>
    <p:sldId id="295" r:id="rId7"/>
    <p:sldId id="287" r:id="rId8"/>
    <p:sldId id="288" r:id="rId9"/>
    <p:sldId id="289" r:id="rId10"/>
    <p:sldId id="296" r:id="rId11"/>
    <p:sldId id="297" r:id="rId12"/>
    <p:sldId id="299" r:id="rId13"/>
    <p:sldId id="298" r:id="rId14"/>
    <p:sldId id="290" r:id="rId15"/>
    <p:sldId id="306" r:id="rId16"/>
    <p:sldId id="301" r:id="rId17"/>
    <p:sldId id="302" r:id="rId18"/>
    <p:sldId id="303" r:id="rId19"/>
    <p:sldId id="292" r:id="rId20"/>
    <p:sldId id="293" r:id="rId21"/>
    <p:sldId id="307" r:id="rId22"/>
    <p:sldId id="308" r:id="rId23"/>
    <p:sldId id="309" r:id="rId24"/>
    <p:sldId id="310" r:id="rId25"/>
    <p:sldId id="294" r:id="rId26"/>
    <p:sldId id="311" r:id="rId27"/>
    <p:sldId id="312" r:id="rId28"/>
    <p:sldId id="313" r:id="rId29"/>
    <p:sldId id="314" r:id="rId30"/>
    <p:sldId id="31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595"/>
  </p:normalViewPr>
  <p:slideViewPr>
    <p:cSldViewPr snapToGrid="0" snapToObjects="1">
      <p:cViewPr varScale="1">
        <p:scale>
          <a:sx n="91" d="100"/>
          <a:sy n="91"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B3255-F99A-334B-BA3B-33191610E505}" type="datetimeFigureOut">
              <a:rPr lang="en-US" smtClean="0"/>
              <a:t>7/14/17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56005-9466-E04D-A1A8-F51828DF754A}" type="slidenum">
              <a:rPr lang="en-US" smtClean="0"/>
              <a:t>‹#›</a:t>
            </a:fld>
            <a:endParaRPr lang="en-US"/>
          </a:p>
        </p:txBody>
      </p:sp>
    </p:spTree>
    <p:extLst>
      <p:ext uri="{BB962C8B-B14F-4D97-AF65-F5344CB8AC3E}">
        <p14:creationId xmlns:p14="http://schemas.microsoft.com/office/powerpoint/2010/main" val="1365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3</a:t>
            </a:fld>
            <a:endParaRPr lang="en-US"/>
          </a:p>
        </p:txBody>
      </p:sp>
    </p:spTree>
    <p:extLst>
      <p:ext uri="{BB962C8B-B14F-4D97-AF65-F5344CB8AC3E}">
        <p14:creationId xmlns:p14="http://schemas.microsoft.com/office/powerpoint/2010/main" val="138615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13</a:t>
            </a:fld>
            <a:endParaRPr lang="en-US"/>
          </a:p>
        </p:txBody>
      </p:sp>
    </p:spTree>
    <p:extLst>
      <p:ext uri="{BB962C8B-B14F-4D97-AF65-F5344CB8AC3E}">
        <p14:creationId xmlns:p14="http://schemas.microsoft.com/office/powerpoint/2010/main" val="202673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14</a:t>
            </a:fld>
            <a:endParaRPr lang="en-US"/>
          </a:p>
        </p:txBody>
      </p:sp>
    </p:spTree>
    <p:extLst>
      <p:ext uri="{BB962C8B-B14F-4D97-AF65-F5344CB8AC3E}">
        <p14:creationId xmlns:p14="http://schemas.microsoft.com/office/powerpoint/2010/main" val="85125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15</a:t>
            </a:fld>
            <a:endParaRPr lang="en-US"/>
          </a:p>
        </p:txBody>
      </p:sp>
    </p:spTree>
    <p:extLst>
      <p:ext uri="{BB962C8B-B14F-4D97-AF65-F5344CB8AC3E}">
        <p14:creationId xmlns:p14="http://schemas.microsoft.com/office/powerpoint/2010/main" val="121983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16</a:t>
            </a:fld>
            <a:endParaRPr lang="en-US"/>
          </a:p>
        </p:txBody>
      </p:sp>
    </p:spTree>
    <p:extLst>
      <p:ext uri="{BB962C8B-B14F-4D97-AF65-F5344CB8AC3E}">
        <p14:creationId xmlns:p14="http://schemas.microsoft.com/office/powerpoint/2010/main" val="68242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17</a:t>
            </a:fld>
            <a:endParaRPr lang="en-US"/>
          </a:p>
        </p:txBody>
      </p:sp>
    </p:spTree>
    <p:extLst>
      <p:ext uri="{BB962C8B-B14F-4D97-AF65-F5344CB8AC3E}">
        <p14:creationId xmlns:p14="http://schemas.microsoft.com/office/powerpoint/2010/main" val="52637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18</a:t>
            </a:fld>
            <a:endParaRPr lang="en-US"/>
          </a:p>
        </p:txBody>
      </p:sp>
    </p:spTree>
    <p:extLst>
      <p:ext uri="{BB962C8B-B14F-4D97-AF65-F5344CB8AC3E}">
        <p14:creationId xmlns:p14="http://schemas.microsoft.com/office/powerpoint/2010/main" val="166153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19</a:t>
            </a:fld>
            <a:endParaRPr lang="en-US"/>
          </a:p>
        </p:txBody>
      </p:sp>
    </p:spTree>
    <p:extLst>
      <p:ext uri="{BB962C8B-B14F-4D97-AF65-F5344CB8AC3E}">
        <p14:creationId xmlns:p14="http://schemas.microsoft.com/office/powerpoint/2010/main" val="50414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20</a:t>
            </a:fld>
            <a:endParaRPr lang="en-US"/>
          </a:p>
        </p:txBody>
      </p:sp>
    </p:spTree>
    <p:extLst>
      <p:ext uri="{BB962C8B-B14F-4D97-AF65-F5344CB8AC3E}">
        <p14:creationId xmlns:p14="http://schemas.microsoft.com/office/powerpoint/2010/main" val="187694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21</a:t>
            </a:fld>
            <a:endParaRPr lang="en-US"/>
          </a:p>
        </p:txBody>
      </p:sp>
    </p:spTree>
    <p:extLst>
      <p:ext uri="{BB962C8B-B14F-4D97-AF65-F5344CB8AC3E}">
        <p14:creationId xmlns:p14="http://schemas.microsoft.com/office/powerpoint/2010/main" val="623086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22</a:t>
            </a:fld>
            <a:endParaRPr lang="en-US"/>
          </a:p>
        </p:txBody>
      </p:sp>
    </p:spTree>
    <p:extLst>
      <p:ext uri="{BB962C8B-B14F-4D97-AF65-F5344CB8AC3E}">
        <p14:creationId xmlns:p14="http://schemas.microsoft.com/office/powerpoint/2010/main" val="98713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4</a:t>
            </a:fld>
            <a:endParaRPr lang="en-US"/>
          </a:p>
        </p:txBody>
      </p:sp>
    </p:spTree>
    <p:extLst>
      <p:ext uri="{BB962C8B-B14F-4D97-AF65-F5344CB8AC3E}">
        <p14:creationId xmlns:p14="http://schemas.microsoft.com/office/powerpoint/2010/main" val="2025645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23</a:t>
            </a:fld>
            <a:endParaRPr lang="en-US"/>
          </a:p>
        </p:txBody>
      </p:sp>
    </p:spTree>
    <p:extLst>
      <p:ext uri="{BB962C8B-B14F-4D97-AF65-F5344CB8AC3E}">
        <p14:creationId xmlns:p14="http://schemas.microsoft.com/office/powerpoint/2010/main" val="44259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24</a:t>
            </a:fld>
            <a:endParaRPr lang="en-US"/>
          </a:p>
        </p:txBody>
      </p:sp>
    </p:spTree>
    <p:extLst>
      <p:ext uri="{BB962C8B-B14F-4D97-AF65-F5344CB8AC3E}">
        <p14:creationId xmlns:p14="http://schemas.microsoft.com/office/powerpoint/2010/main" val="306469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25</a:t>
            </a:fld>
            <a:endParaRPr lang="en-US"/>
          </a:p>
        </p:txBody>
      </p:sp>
    </p:spTree>
    <p:extLst>
      <p:ext uri="{BB962C8B-B14F-4D97-AF65-F5344CB8AC3E}">
        <p14:creationId xmlns:p14="http://schemas.microsoft.com/office/powerpoint/2010/main" val="48081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26</a:t>
            </a:fld>
            <a:endParaRPr lang="en-US"/>
          </a:p>
        </p:txBody>
      </p:sp>
    </p:spTree>
    <p:extLst>
      <p:ext uri="{BB962C8B-B14F-4D97-AF65-F5344CB8AC3E}">
        <p14:creationId xmlns:p14="http://schemas.microsoft.com/office/powerpoint/2010/main" val="55911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27</a:t>
            </a:fld>
            <a:endParaRPr lang="en-US"/>
          </a:p>
        </p:txBody>
      </p:sp>
    </p:spTree>
    <p:extLst>
      <p:ext uri="{BB962C8B-B14F-4D97-AF65-F5344CB8AC3E}">
        <p14:creationId xmlns:p14="http://schemas.microsoft.com/office/powerpoint/2010/main" val="5749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28</a:t>
            </a:fld>
            <a:endParaRPr lang="en-US"/>
          </a:p>
        </p:txBody>
      </p:sp>
    </p:spTree>
    <p:extLst>
      <p:ext uri="{BB962C8B-B14F-4D97-AF65-F5344CB8AC3E}">
        <p14:creationId xmlns:p14="http://schemas.microsoft.com/office/powerpoint/2010/main" val="88182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29</a:t>
            </a:fld>
            <a:endParaRPr lang="en-US"/>
          </a:p>
        </p:txBody>
      </p:sp>
    </p:spTree>
    <p:extLst>
      <p:ext uri="{BB962C8B-B14F-4D97-AF65-F5344CB8AC3E}">
        <p14:creationId xmlns:p14="http://schemas.microsoft.com/office/powerpoint/2010/main" val="49322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30</a:t>
            </a:fld>
            <a:endParaRPr lang="en-US"/>
          </a:p>
        </p:txBody>
      </p:sp>
    </p:spTree>
    <p:extLst>
      <p:ext uri="{BB962C8B-B14F-4D97-AF65-F5344CB8AC3E}">
        <p14:creationId xmlns:p14="http://schemas.microsoft.com/office/powerpoint/2010/main" val="124628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5</a:t>
            </a:fld>
            <a:endParaRPr lang="en-US"/>
          </a:p>
        </p:txBody>
      </p:sp>
    </p:spTree>
    <p:extLst>
      <p:ext uri="{BB962C8B-B14F-4D97-AF65-F5344CB8AC3E}">
        <p14:creationId xmlns:p14="http://schemas.microsoft.com/office/powerpoint/2010/main" val="12764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7</a:t>
            </a:fld>
            <a:endParaRPr lang="en-US"/>
          </a:p>
        </p:txBody>
      </p:sp>
    </p:spTree>
    <p:extLst>
      <p:ext uri="{BB962C8B-B14F-4D97-AF65-F5344CB8AC3E}">
        <p14:creationId xmlns:p14="http://schemas.microsoft.com/office/powerpoint/2010/main" val="9815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8</a:t>
            </a:fld>
            <a:endParaRPr lang="en-US"/>
          </a:p>
        </p:txBody>
      </p:sp>
    </p:spTree>
    <p:extLst>
      <p:ext uri="{BB962C8B-B14F-4D97-AF65-F5344CB8AC3E}">
        <p14:creationId xmlns:p14="http://schemas.microsoft.com/office/powerpoint/2010/main" val="81188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9</a:t>
            </a:fld>
            <a:endParaRPr lang="en-US"/>
          </a:p>
        </p:txBody>
      </p:sp>
    </p:spTree>
    <p:extLst>
      <p:ext uri="{BB962C8B-B14F-4D97-AF65-F5344CB8AC3E}">
        <p14:creationId xmlns:p14="http://schemas.microsoft.com/office/powerpoint/2010/main" val="111158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10</a:t>
            </a:fld>
            <a:endParaRPr lang="en-US"/>
          </a:p>
        </p:txBody>
      </p:sp>
    </p:spTree>
    <p:extLst>
      <p:ext uri="{BB962C8B-B14F-4D97-AF65-F5344CB8AC3E}">
        <p14:creationId xmlns:p14="http://schemas.microsoft.com/office/powerpoint/2010/main" val="21962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11</a:t>
            </a:fld>
            <a:endParaRPr lang="en-US"/>
          </a:p>
        </p:txBody>
      </p:sp>
    </p:spTree>
    <p:extLst>
      <p:ext uri="{BB962C8B-B14F-4D97-AF65-F5344CB8AC3E}">
        <p14:creationId xmlns:p14="http://schemas.microsoft.com/office/powerpoint/2010/main" val="85676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56005-9466-E04D-A1A8-F51828DF754A}" type="slidenum">
              <a:rPr lang="en-US" smtClean="0"/>
              <a:t>12</a:t>
            </a:fld>
            <a:endParaRPr lang="en-US"/>
          </a:p>
        </p:txBody>
      </p:sp>
    </p:spTree>
    <p:extLst>
      <p:ext uri="{BB962C8B-B14F-4D97-AF65-F5344CB8AC3E}">
        <p14:creationId xmlns:p14="http://schemas.microsoft.com/office/powerpoint/2010/main" val="67082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7/14/17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r>
              <a:rPr lang="en-US" dirty="0" smtClean="0"/>
              <a:t>Book Introduction (Part </a:t>
            </a:r>
            <a:r>
              <a:rPr lang="en-US" dirty="0" smtClean="0"/>
              <a:t>2)</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9" t="1641" r="1584" b="22515"/>
          <a:stretch/>
        </p:blipFill>
        <p:spPr>
          <a:xfrm>
            <a:off x="168812" y="196948"/>
            <a:ext cx="5669280" cy="4277828"/>
          </a:xfrm>
          <a:prstGeom prst="rect">
            <a:avLst/>
          </a:prstGeom>
        </p:spPr>
      </p:pic>
    </p:spTree>
    <p:extLst>
      <p:ext uri="{BB962C8B-B14F-4D97-AF65-F5344CB8AC3E}">
        <p14:creationId xmlns:p14="http://schemas.microsoft.com/office/powerpoint/2010/main" val="48256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fontScale="92500" lnSpcReduction="10000"/>
          </a:bodyPr>
          <a:lstStyle/>
          <a:p>
            <a:pPr lvl="0"/>
            <a:r>
              <a:rPr lang="en-US" sz="3600" b="1" dirty="0" smtClean="0">
                <a:solidFill>
                  <a:srgbClr val="FFFF00"/>
                </a:solidFill>
              </a:rPr>
              <a:t>like </a:t>
            </a:r>
            <a:r>
              <a:rPr lang="en-US" sz="3600" b="1" dirty="0">
                <a:solidFill>
                  <a:srgbClr val="FFFF00"/>
                </a:solidFill>
              </a:rPr>
              <a:t>burnished brass as if fired in a furnace </a:t>
            </a:r>
            <a:r>
              <a:rPr lang="en-US" sz="3600" dirty="0"/>
              <a:t>– </a:t>
            </a:r>
            <a:endParaRPr lang="en-US" sz="3600" dirty="0" smtClean="0"/>
          </a:p>
          <a:p>
            <a:pPr lvl="0"/>
            <a:r>
              <a:rPr lang="en-US" sz="3600" dirty="0"/>
              <a:t>Similar to but different from Danial vision of heavenly figure in 10:5.</a:t>
            </a:r>
          </a:p>
          <a:p>
            <a:pPr lvl="0"/>
            <a:r>
              <a:rPr lang="en-US" sz="3600" dirty="0"/>
              <a:t>The prophetic promise, seen prophetically by Danial (Dan 7:13) and momentarily experienced by John at the transfiguration shortly before the promise’s fulfillment, stands now consummated in all its everlasting beauty.</a:t>
            </a:r>
          </a:p>
          <a:p>
            <a:r>
              <a:rPr lang="en-US" sz="3600" dirty="0"/>
              <a:t>John is reminded that his Lord is now in this glory because he has completed his mission through his death and resurrection (Rev 1:18)</a:t>
            </a:r>
            <a:r>
              <a:rPr lang="en-US" sz="3600" dirty="0"/>
              <a:t> </a:t>
            </a:r>
            <a:endParaRPr lang="en-US" sz="3600" dirty="0"/>
          </a:p>
        </p:txBody>
      </p:sp>
    </p:spTree>
    <p:extLst>
      <p:ext uri="{BB962C8B-B14F-4D97-AF65-F5344CB8AC3E}">
        <p14:creationId xmlns:p14="http://schemas.microsoft.com/office/powerpoint/2010/main" val="50701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 Long </a:t>
            </a:r>
            <a:r>
              <a:rPr lang="en-US" sz="3600" b="1" dirty="0">
                <a:solidFill>
                  <a:srgbClr val="FFFF00"/>
                </a:solidFill>
              </a:rPr>
              <a:t>flowing robe </a:t>
            </a:r>
            <a:endParaRPr lang="en-US" sz="3600" b="1" dirty="0" smtClean="0">
              <a:solidFill>
                <a:srgbClr val="FFFF00"/>
              </a:solidFill>
            </a:endParaRPr>
          </a:p>
          <a:p>
            <a:pPr lvl="1"/>
            <a:r>
              <a:rPr lang="en-US" sz="3200" dirty="0"/>
              <a:t>LXX this word refers to the garment of the high priest</a:t>
            </a:r>
          </a:p>
          <a:p>
            <a:pPr lvl="1"/>
            <a:r>
              <a:rPr lang="en-US" sz="3200" dirty="0"/>
              <a:t>High priestly role of the exalted Christ before the Heavenly Father (</a:t>
            </a:r>
            <a:r>
              <a:rPr lang="en-US" sz="3200" dirty="0" err="1"/>
              <a:t>Heb</a:t>
            </a:r>
            <a:r>
              <a:rPr lang="en-US" sz="3200" dirty="0"/>
              <a:t> 4:14-16</a:t>
            </a:r>
            <a:r>
              <a:rPr lang="en-US" sz="3200" dirty="0" smtClean="0"/>
              <a:t>)</a:t>
            </a:r>
            <a:endParaRPr lang="en-US" sz="3200" dirty="0"/>
          </a:p>
          <a:p>
            <a:pPr lvl="0"/>
            <a:r>
              <a:rPr lang="en-US" sz="3600" b="1" dirty="0">
                <a:solidFill>
                  <a:srgbClr val="FFFF00"/>
                </a:solidFill>
              </a:rPr>
              <a:t>Golden belt or sash tied </a:t>
            </a:r>
            <a:r>
              <a:rPr lang="en-US" sz="3600" b="1" dirty="0" smtClean="0">
                <a:solidFill>
                  <a:srgbClr val="FFFF00"/>
                </a:solidFill>
              </a:rPr>
              <a:t>around </a:t>
            </a:r>
            <a:r>
              <a:rPr lang="en-US" sz="3600" b="1" dirty="0">
                <a:solidFill>
                  <a:srgbClr val="FFFF00"/>
                </a:solidFill>
              </a:rPr>
              <a:t>his </a:t>
            </a:r>
            <a:r>
              <a:rPr lang="en-US" sz="3600" b="1" dirty="0" smtClean="0">
                <a:solidFill>
                  <a:srgbClr val="FFFF00"/>
                </a:solidFill>
              </a:rPr>
              <a:t>chest</a:t>
            </a:r>
            <a:endParaRPr lang="en-US" sz="3600" dirty="0" smtClean="0">
              <a:solidFill>
                <a:schemeClr val="tx1">
                  <a:lumMod val="95000"/>
                </a:schemeClr>
              </a:solidFill>
            </a:endParaRPr>
          </a:p>
          <a:p>
            <a:pPr lvl="1"/>
            <a:r>
              <a:rPr lang="en-US" sz="3200" dirty="0"/>
              <a:t>unusual high tying also seen with censer-angels in Rev 15:6. Golden sash/high tying could indicate royalty (1 </a:t>
            </a:r>
            <a:r>
              <a:rPr lang="en-US" sz="3200" dirty="0" err="1"/>
              <a:t>Macc</a:t>
            </a:r>
            <a:r>
              <a:rPr lang="en-US" sz="3200" dirty="0"/>
              <a:t> 10:89; 14:44)  This also brings together the visions of Danial 10:5 with 7:13.</a:t>
            </a:r>
            <a:r>
              <a:rPr lang="en-US" sz="3200" dirty="0"/>
              <a:t> </a:t>
            </a:r>
            <a:endParaRPr lang="en-US" sz="3200" b="1" dirty="0">
              <a:solidFill>
                <a:srgbClr val="FFFF00"/>
              </a:solidFill>
            </a:endParaRPr>
          </a:p>
        </p:txBody>
      </p:sp>
    </p:spTree>
    <p:extLst>
      <p:ext uri="{BB962C8B-B14F-4D97-AF65-F5344CB8AC3E}">
        <p14:creationId xmlns:p14="http://schemas.microsoft.com/office/powerpoint/2010/main" val="1852250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Head </a:t>
            </a:r>
            <a:r>
              <a:rPr lang="en-US" sz="3600" b="1" dirty="0">
                <a:solidFill>
                  <a:srgbClr val="FFFF00"/>
                </a:solidFill>
              </a:rPr>
              <a:t>white like wool and </a:t>
            </a:r>
            <a:r>
              <a:rPr lang="en-US" sz="3600" b="1" dirty="0" smtClean="0">
                <a:solidFill>
                  <a:srgbClr val="FFFF00"/>
                </a:solidFill>
              </a:rPr>
              <a:t>snow</a:t>
            </a:r>
          </a:p>
          <a:p>
            <a:pPr lvl="1"/>
            <a:r>
              <a:rPr lang="en-US" sz="3200" dirty="0"/>
              <a:t>OT grey head of aged commanded respect and was worthy of honor (Lev 19:32; it also symbolized a crown of splendor and righteous wisdom (</a:t>
            </a:r>
            <a:r>
              <a:rPr lang="en-US" sz="3200" dirty="0" err="1"/>
              <a:t>Prov</a:t>
            </a:r>
            <a:r>
              <a:rPr lang="en-US" sz="3200" dirty="0"/>
              <a:t> 16:31; 20:29).  The Ancient of Days, to whom the Son of Man is presented in Dan 7:9-14 has clothing white like snow and head was white as wool.  Dan 7:13-14 the Son of Man was presented to the Ancient of Days and is given authority to establish his kingdom.  Ascended, he now reigns.  The whiteness of the Ancient of Days has been transferred to the victorious Christ.</a:t>
            </a:r>
            <a:r>
              <a:rPr lang="en-US" sz="3200" i="1" dirty="0"/>
              <a:t> </a:t>
            </a:r>
            <a:endParaRPr lang="en-US" sz="3200" dirty="0"/>
          </a:p>
        </p:txBody>
      </p:sp>
    </p:spTree>
    <p:extLst>
      <p:ext uri="{BB962C8B-B14F-4D97-AF65-F5344CB8AC3E}">
        <p14:creationId xmlns:p14="http://schemas.microsoft.com/office/powerpoint/2010/main" val="1644352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lnSpcReduction="10000"/>
          </a:bodyPr>
          <a:lstStyle/>
          <a:p>
            <a:pPr lvl="0"/>
            <a:r>
              <a:rPr lang="en-US" sz="3600" b="1" dirty="0" smtClean="0">
                <a:solidFill>
                  <a:srgbClr val="FFFF00"/>
                </a:solidFill>
              </a:rPr>
              <a:t>Eyes </a:t>
            </a:r>
            <a:r>
              <a:rPr lang="en-US" sz="3600" b="1" dirty="0">
                <a:solidFill>
                  <a:srgbClr val="FFFF00"/>
                </a:solidFill>
              </a:rPr>
              <a:t>“like a flame of fire” </a:t>
            </a:r>
            <a:endParaRPr lang="en-US" sz="3600" b="1" dirty="0" smtClean="0">
              <a:solidFill>
                <a:srgbClr val="FFFF00"/>
              </a:solidFill>
            </a:endParaRPr>
          </a:p>
          <a:p>
            <a:pPr lvl="0"/>
            <a:r>
              <a:rPr lang="en-US" sz="3200" dirty="0"/>
              <a:t>Ancient of Days in Danial 7:9 eyes were flaming with fire. Heavenly figure in Daniel 10:6 had eyes like lamps of fire.</a:t>
            </a:r>
          </a:p>
          <a:p>
            <a:pPr lvl="1"/>
            <a:r>
              <a:rPr lang="en-US" sz="3200" i="1" dirty="0"/>
              <a:t>OT fire symbolizes the holy purifying presence of God </a:t>
            </a:r>
            <a:endParaRPr lang="en-US" sz="3200" dirty="0"/>
          </a:p>
          <a:p>
            <a:pPr lvl="1"/>
            <a:r>
              <a:rPr lang="en-US" sz="3200" i="1" dirty="0"/>
              <a:t>Greek and Roman authors of antiquity spoke of eyes like flaming fire.  </a:t>
            </a:r>
            <a:endParaRPr lang="en-US" sz="3200" dirty="0"/>
          </a:p>
          <a:p>
            <a:pPr lvl="1"/>
            <a:r>
              <a:rPr lang="en-US" sz="3200" i="1" dirty="0"/>
              <a:t>The penetrating glance of Jesus while here on earth held a foreboding of righteous anger for those upon it fell (Mk 3:5).  </a:t>
            </a:r>
            <a:endParaRPr lang="en-US" sz="3200" dirty="0"/>
          </a:p>
          <a:p>
            <a:pPr lvl="1"/>
            <a:r>
              <a:rPr lang="en-US" sz="3200" i="1" dirty="0"/>
              <a:t> John now sees this in the exalted Christ, the one God authorized to destroy evil and purify his people</a:t>
            </a:r>
            <a:r>
              <a:rPr lang="en-US" sz="3200" i="1" dirty="0" smtClean="0"/>
              <a:t>.</a:t>
            </a:r>
            <a:endParaRPr lang="en-US" sz="3200" dirty="0"/>
          </a:p>
        </p:txBody>
      </p:sp>
    </p:spTree>
    <p:extLst>
      <p:ext uri="{BB962C8B-B14F-4D97-AF65-F5344CB8AC3E}">
        <p14:creationId xmlns:p14="http://schemas.microsoft.com/office/powerpoint/2010/main" val="850578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Feet </a:t>
            </a:r>
            <a:r>
              <a:rPr lang="en-US" sz="3600" b="1" dirty="0">
                <a:solidFill>
                  <a:srgbClr val="FFFF00"/>
                </a:solidFill>
              </a:rPr>
              <a:t>like fiery burnished </a:t>
            </a:r>
            <a:r>
              <a:rPr lang="en-US" sz="3600" b="1" dirty="0" smtClean="0">
                <a:solidFill>
                  <a:srgbClr val="FFFF00"/>
                </a:solidFill>
              </a:rPr>
              <a:t>brass</a:t>
            </a:r>
            <a:endParaRPr lang="en-US" sz="3600" b="1" dirty="0">
              <a:solidFill>
                <a:srgbClr val="FFFF00"/>
              </a:solidFill>
            </a:endParaRPr>
          </a:p>
          <a:p>
            <a:pPr lvl="1"/>
            <a:r>
              <a:rPr lang="en-US" sz="3200" dirty="0"/>
              <a:t>Like the legs of heavenly figure in Daniel 10:6.  </a:t>
            </a:r>
          </a:p>
          <a:p>
            <a:pPr lvl="1"/>
            <a:r>
              <a:rPr lang="en-US" sz="3200" dirty="0"/>
              <a:t>Represent strength to conquer enemies (Dan 2:33)</a:t>
            </a:r>
          </a:p>
          <a:p>
            <a:pPr lvl="1"/>
            <a:r>
              <a:rPr lang="en-US" sz="3200" dirty="0"/>
              <a:t>Enemies of death and the grave now lie vanquished beneath his feet (Rev 1:17-18; 1 </a:t>
            </a:r>
            <a:r>
              <a:rPr lang="en-US" sz="3200" dirty="0" err="1"/>
              <a:t>Cor</a:t>
            </a:r>
            <a:r>
              <a:rPr lang="en-US" sz="3200" dirty="0"/>
              <a:t> 15:25-27)</a:t>
            </a:r>
            <a:r>
              <a:rPr lang="en-US" sz="3200" dirty="0"/>
              <a:t> </a:t>
            </a:r>
            <a:endParaRPr lang="en-US" sz="3200" dirty="0"/>
          </a:p>
        </p:txBody>
      </p:sp>
    </p:spTree>
    <p:extLst>
      <p:ext uri="{BB962C8B-B14F-4D97-AF65-F5344CB8AC3E}">
        <p14:creationId xmlns:p14="http://schemas.microsoft.com/office/powerpoint/2010/main" val="445340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Voice </a:t>
            </a:r>
            <a:r>
              <a:rPr lang="en-US" sz="3600" b="1" dirty="0">
                <a:solidFill>
                  <a:srgbClr val="FFFF00"/>
                </a:solidFill>
              </a:rPr>
              <a:t>like roar of mighty waters </a:t>
            </a:r>
            <a:endParaRPr lang="en-US" sz="3600" b="1" dirty="0">
              <a:solidFill>
                <a:srgbClr val="FFFF00"/>
              </a:solidFill>
            </a:endParaRPr>
          </a:p>
          <a:p>
            <a:pPr lvl="1"/>
            <a:r>
              <a:rPr lang="en-US" sz="3200" dirty="0"/>
              <a:t>similar to heavenly figure of Danial 10:6</a:t>
            </a:r>
          </a:p>
          <a:p>
            <a:pPr lvl="1"/>
            <a:r>
              <a:rPr lang="en-US" sz="3200" dirty="0"/>
              <a:t>Christ voice like mighty voice of God which attended the coming of his glory with voice like roaring waters (</a:t>
            </a:r>
            <a:r>
              <a:rPr lang="en-US" sz="3200" dirty="0" err="1"/>
              <a:t>Ez</a:t>
            </a:r>
            <a:r>
              <a:rPr lang="en-US" sz="3200" dirty="0"/>
              <a:t> 43:2; compare to four winged creature of </a:t>
            </a:r>
            <a:r>
              <a:rPr lang="en-US" sz="3200" dirty="0" err="1"/>
              <a:t>Ez</a:t>
            </a:r>
            <a:r>
              <a:rPr lang="en-US" sz="3200" dirty="0"/>
              <a:t> 1:24)</a:t>
            </a:r>
          </a:p>
          <a:p>
            <a:pPr lvl="1"/>
            <a:r>
              <a:rPr lang="en-US" sz="3200" dirty="0"/>
              <a:t>When John stands before the exalted Son of Man, he is standing before the very majesty and glory of God (Rev 10:3).</a:t>
            </a:r>
          </a:p>
          <a:p>
            <a:pPr lvl="1"/>
            <a:endParaRPr lang="en-US" sz="3200" dirty="0"/>
          </a:p>
        </p:txBody>
      </p:sp>
    </p:spTree>
    <p:extLst>
      <p:ext uri="{BB962C8B-B14F-4D97-AF65-F5344CB8AC3E}">
        <p14:creationId xmlns:p14="http://schemas.microsoft.com/office/powerpoint/2010/main" val="1374400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In </a:t>
            </a:r>
            <a:r>
              <a:rPr lang="en-US" sz="3600" b="1" dirty="0">
                <a:solidFill>
                  <a:srgbClr val="FFFF00"/>
                </a:solidFill>
              </a:rPr>
              <a:t>his right hand seven </a:t>
            </a:r>
            <a:r>
              <a:rPr lang="en-US" sz="3600" b="1" dirty="0" smtClean="0">
                <a:solidFill>
                  <a:srgbClr val="FFFF00"/>
                </a:solidFill>
              </a:rPr>
              <a:t>stars</a:t>
            </a:r>
            <a:endParaRPr lang="en-US" sz="3600" b="1" dirty="0">
              <a:solidFill>
                <a:srgbClr val="FFFF00"/>
              </a:solidFill>
            </a:endParaRPr>
          </a:p>
          <a:p>
            <a:pPr lvl="1"/>
            <a:r>
              <a:rPr lang="en-US" sz="3200" dirty="0"/>
              <a:t>represent the angels of the seven churches (1:20)</a:t>
            </a:r>
          </a:p>
          <a:p>
            <a:pPr lvl="1"/>
            <a:r>
              <a:rPr lang="en-US" sz="3200" dirty="0"/>
              <a:t>Right hand of the gospel/mercy (Mt 25:34; Rev 1:17) the Lord blesses and comforts his church through the sevenfold presence of the Spirit (</a:t>
            </a:r>
            <a:r>
              <a:rPr lang="en-US" sz="3200" dirty="0" err="1"/>
              <a:t>Jn</a:t>
            </a:r>
            <a:r>
              <a:rPr lang="en-US" sz="3200" dirty="0"/>
              <a:t> 14:15-17; 16:7)</a:t>
            </a:r>
          </a:p>
          <a:p>
            <a:pPr lvl="2"/>
            <a:r>
              <a:rPr lang="en-US" sz="3200" dirty="0"/>
              <a:t>Church is represented before God’s heavenly throne by angels, through whom God also protects his people on earth (</a:t>
            </a:r>
            <a:r>
              <a:rPr lang="en-US" sz="3200" dirty="0" err="1"/>
              <a:t>Heb</a:t>
            </a:r>
            <a:r>
              <a:rPr lang="en-US" sz="3200" dirty="0"/>
              <a:t> 1:14; Mt 18:10; 25:31)</a:t>
            </a:r>
          </a:p>
          <a:p>
            <a:pPr lvl="2"/>
            <a:r>
              <a:rPr lang="en-US" sz="3200" dirty="0"/>
              <a:t>Human messengers of Christ’s Word to his church</a:t>
            </a:r>
          </a:p>
          <a:p>
            <a:pPr lvl="0"/>
            <a:endParaRPr lang="en-US" sz="3600" dirty="0"/>
          </a:p>
        </p:txBody>
      </p:sp>
    </p:spTree>
    <p:extLst>
      <p:ext uri="{BB962C8B-B14F-4D97-AF65-F5344CB8AC3E}">
        <p14:creationId xmlns:p14="http://schemas.microsoft.com/office/powerpoint/2010/main" val="4736957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Two-edged sword</a:t>
            </a:r>
            <a:endParaRPr lang="en-US" sz="3600" b="1" dirty="0">
              <a:solidFill>
                <a:srgbClr val="FFFF00"/>
              </a:solidFill>
            </a:endParaRPr>
          </a:p>
          <a:p>
            <a:pPr lvl="1"/>
            <a:r>
              <a:rPr lang="en-US" sz="3200" dirty="0"/>
              <a:t>the Son of Man will execute the judgment of God according to his Word (</a:t>
            </a:r>
            <a:r>
              <a:rPr lang="en-US" sz="3200" dirty="0" err="1"/>
              <a:t>Heb</a:t>
            </a:r>
            <a:r>
              <a:rPr lang="en-US" sz="3200" dirty="0"/>
              <a:t> 4:12)</a:t>
            </a:r>
            <a:r>
              <a:rPr lang="en-US" sz="3200" dirty="0"/>
              <a:t> </a:t>
            </a:r>
            <a:endParaRPr lang="en-US" sz="3200" dirty="0"/>
          </a:p>
        </p:txBody>
      </p:sp>
    </p:spTree>
    <p:extLst>
      <p:ext uri="{BB962C8B-B14F-4D97-AF65-F5344CB8AC3E}">
        <p14:creationId xmlns:p14="http://schemas.microsoft.com/office/powerpoint/2010/main" val="19165010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lnSpcReduction="10000"/>
          </a:bodyPr>
          <a:lstStyle/>
          <a:p>
            <a:r>
              <a:rPr lang="en-US" sz="3600" b="1" dirty="0" smtClean="0">
                <a:solidFill>
                  <a:srgbClr val="FFFF00"/>
                </a:solidFill>
              </a:rPr>
              <a:t>Like </a:t>
            </a:r>
            <a:r>
              <a:rPr lang="en-US" sz="3600" b="1" dirty="0">
                <a:solidFill>
                  <a:srgbClr val="FFFF00"/>
                </a:solidFill>
              </a:rPr>
              <a:t>the sun in its most powerful </a:t>
            </a:r>
            <a:r>
              <a:rPr lang="en-US" sz="3600" b="1" dirty="0" smtClean="0">
                <a:solidFill>
                  <a:srgbClr val="FFFF00"/>
                </a:solidFill>
              </a:rPr>
              <a:t>brightness</a:t>
            </a:r>
            <a:endParaRPr lang="en-US" sz="3600" b="1" dirty="0">
              <a:solidFill>
                <a:srgbClr val="FFFF00"/>
              </a:solidFill>
            </a:endParaRPr>
          </a:p>
          <a:p>
            <a:pPr lvl="1"/>
            <a:r>
              <a:rPr lang="en-US" sz="3200" dirty="0"/>
              <a:t>OT sun is used a metaphor for God, especially His glory, by which he blesses his people and bestows upon them </a:t>
            </a:r>
            <a:r>
              <a:rPr lang="en-US" sz="3200" dirty="0" smtClean="0"/>
              <a:t>the </a:t>
            </a:r>
            <a:r>
              <a:rPr lang="en-US" sz="3200" dirty="0"/>
              <a:t>light which produces life, bringing them out from darkness.</a:t>
            </a:r>
          </a:p>
          <a:p>
            <a:pPr lvl="1"/>
            <a:r>
              <a:rPr lang="en-US" sz="3200" dirty="0"/>
              <a:t>Mal 4:2 “the Sun of righteousness will arise with healing in his wings (Messiah) (cf. Mal 3:1-4; 4:1-2)</a:t>
            </a:r>
          </a:p>
          <a:p>
            <a:pPr lvl="1"/>
            <a:r>
              <a:rPr lang="en-US" sz="3200" dirty="0"/>
              <a:t>Face like lightning (Dan 10:6)</a:t>
            </a:r>
          </a:p>
          <a:p>
            <a:pPr lvl="1"/>
            <a:r>
              <a:rPr lang="en-US" sz="3200" dirty="0"/>
              <a:t>Face like the sun in the transfiguration (Mt 17:2)</a:t>
            </a:r>
          </a:p>
          <a:p>
            <a:pPr lvl="1"/>
            <a:r>
              <a:rPr lang="en-US" sz="3200" dirty="0"/>
              <a:t>Here the face and the whole person of Jesus show that the exalted Christ is the person through whom the glory and the life-giving light of God are now present. </a:t>
            </a:r>
          </a:p>
          <a:p>
            <a:pPr lvl="1"/>
            <a:endParaRPr lang="en-US" sz="3200" dirty="0"/>
          </a:p>
        </p:txBody>
      </p:sp>
    </p:spTree>
    <p:extLst>
      <p:ext uri="{BB962C8B-B14F-4D97-AF65-F5344CB8AC3E}">
        <p14:creationId xmlns:p14="http://schemas.microsoft.com/office/powerpoint/2010/main" val="13799213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Gracious Hand</a:t>
            </a:r>
            <a:endParaRPr lang="en-US" b="1" dirty="0"/>
          </a:p>
        </p:txBody>
      </p:sp>
      <p:sp>
        <p:nvSpPr>
          <p:cNvPr id="3" name="Content Placeholder 2"/>
          <p:cNvSpPr>
            <a:spLocks noGrp="1"/>
          </p:cNvSpPr>
          <p:nvPr>
            <p:ph idx="1"/>
          </p:nvPr>
        </p:nvSpPr>
        <p:spPr>
          <a:xfrm>
            <a:off x="168812" y="1825624"/>
            <a:ext cx="11830929" cy="4758055"/>
          </a:xfrm>
        </p:spPr>
        <p:txBody>
          <a:bodyPr>
            <a:normAutofit fontScale="92500"/>
          </a:bodyPr>
          <a:lstStyle/>
          <a:p>
            <a:pPr marL="0" indent="0">
              <a:lnSpc>
                <a:spcPct val="100000"/>
              </a:lnSpc>
              <a:spcBef>
                <a:spcPts val="0"/>
              </a:spcBef>
              <a:buNone/>
            </a:pPr>
            <a:r>
              <a:rPr lang="en-US" sz="3600" baseline="30000" dirty="0"/>
              <a:t>17</a:t>
            </a:r>
            <a:r>
              <a:rPr lang="en-US" sz="3600" dirty="0"/>
              <a:t>And when I looked at him, I fell at his feet as dead.  And he placed his right hand on me saying, “Stop being afraid; I am the First and the Last, </a:t>
            </a:r>
            <a:r>
              <a:rPr lang="en-US" sz="3600" baseline="30000" dirty="0"/>
              <a:t>18</a:t>
            </a:r>
            <a:r>
              <a:rPr lang="en-US" sz="3600" dirty="0"/>
              <a:t>and the Living One.  Indeed I was dead, but, behold, I am alive forever and ever, and I have the keys to death and </a:t>
            </a:r>
            <a:r>
              <a:rPr lang="en-US" sz="3600" i="1" dirty="0"/>
              <a:t>the grave</a:t>
            </a:r>
            <a:r>
              <a:rPr lang="en-US" sz="3600" dirty="0"/>
              <a:t>.  </a:t>
            </a:r>
            <a:r>
              <a:rPr lang="en-US" sz="3600" baseline="30000" dirty="0"/>
              <a:t>19</a:t>
            </a:r>
            <a:r>
              <a:rPr lang="en-US" sz="3600" dirty="0"/>
              <a:t>Write then what you see, both the things which are and those which will come to pass after these things.  </a:t>
            </a:r>
            <a:r>
              <a:rPr lang="en-US" sz="3600" baseline="30000" dirty="0"/>
              <a:t>20</a:t>
            </a:r>
            <a:r>
              <a:rPr lang="en-US" sz="3600" dirty="0"/>
              <a:t>The mystery of the seven stars which you see in my right hand and the seven golden lampstands – the seven stars are angels of the seven churches, and the seven lampstands are seven churches.”</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919566310"/>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Commissioning of John - Patmos</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baseline="30000" dirty="0"/>
              <a:t>9</a:t>
            </a:r>
            <a:r>
              <a:rPr lang="en-US" sz="3600" dirty="0"/>
              <a:t>I John, your brother and partner in the suffering and kingdom and patience in Jesus, was on the island which is called Patmos on account of the Word of God and the witness of Jesus.  </a:t>
            </a:r>
            <a:r>
              <a:rPr lang="en-US" sz="3600" baseline="30000" dirty="0"/>
              <a:t>10</a:t>
            </a:r>
            <a:r>
              <a:rPr lang="en-US" sz="3600" dirty="0"/>
              <a:t>I was in the Spirit on the Lord’s day when I heard behind me a great voice like that of a trumpet </a:t>
            </a:r>
            <a:r>
              <a:rPr lang="en-US" sz="3600" baseline="30000" dirty="0"/>
              <a:t>11</a:t>
            </a:r>
            <a:r>
              <a:rPr lang="en-US" sz="3600" dirty="0"/>
              <a:t>saying, “What you see, write in a book and send [it] to the seven churches – to Ephesus and to Smyrna and to Pergamum and to Thyatira and to Sardis and to Philadelphia and to Laodicea.”</a:t>
            </a:r>
          </a:p>
          <a:p>
            <a:endParaRPr lang="en-US" sz="3600" dirty="0"/>
          </a:p>
        </p:txBody>
      </p:sp>
    </p:spTree>
    <p:extLst>
      <p:ext uri="{BB962C8B-B14F-4D97-AF65-F5344CB8AC3E}">
        <p14:creationId xmlns:p14="http://schemas.microsoft.com/office/powerpoint/2010/main" val="1874913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Gracious Hand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a:solidFill>
                  <a:srgbClr val="FFFF00"/>
                </a:solidFill>
              </a:rPr>
              <a:t>the </a:t>
            </a:r>
            <a:r>
              <a:rPr lang="en-US" sz="3600" b="1" dirty="0" smtClean="0">
                <a:solidFill>
                  <a:srgbClr val="FFFF00"/>
                </a:solidFill>
              </a:rPr>
              <a:t>grave</a:t>
            </a:r>
            <a:endParaRPr lang="en-US" sz="3600" b="1" dirty="0">
              <a:solidFill>
                <a:srgbClr val="FFFF00"/>
              </a:solidFill>
            </a:endParaRPr>
          </a:p>
          <a:p>
            <a:pPr lvl="1"/>
            <a:r>
              <a:rPr lang="en-US" sz="3200" dirty="0"/>
              <a:t>“Hades” or “the underworld” as the place of the dead in Greek mythology.  Revelation generally uses </a:t>
            </a:r>
            <a:r>
              <a:rPr lang="en-US" sz="3200" i="1" dirty="0" err="1"/>
              <a:t>abussos</a:t>
            </a:r>
            <a:r>
              <a:rPr lang="en-US" sz="3200" dirty="0"/>
              <a:t> “the abyss” as Hell and </a:t>
            </a:r>
            <a:r>
              <a:rPr lang="en-US" sz="3200" i="1" dirty="0"/>
              <a:t>hades</a:t>
            </a:r>
            <a:r>
              <a:rPr lang="en-US" sz="3200" dirty="0"/>
              <a:t> as a place were all people go…believers and unbelievers alike. </a:t>
            </a:r>
            <a:endParaRPr lang="en-US" sz="3200" dirty="0"/>
          </a:p>
        </p:txBody>
      </p:sp>
    </p:spTree>
    <p:extLst>
      <p:ext uri="{BB962C8B-B14F-4D97-AF65-F5344CB8AC3E}">
        <p14:creationId xmlns:p14="http://schemas.microsoft.com/office/powerpoint/2010/main" val="10461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Gracious Hand</a:t>
            </a:r>
            <a:endParaRPr lang="en-US" b="1" dirty="0"/>
          </a:p>
        </p:txBody>
      </p:sp>
      <p:sp>
        <p:nvSpPr>
          <p:cNvPr id="3" name="Content Placeholder 2"/>
          <p:cNvSpPr>
            <a:spLocks noGrp="1"/>
          </p:cNvSpPr>
          <p:nvPr>
            <p:ph idx="1"/>
          </p:nvPr>
        </p:nvSpPr>
        <p:spPr>
          <a:xfrm>
            <a:off x="168812" y="1322364"/>
            <a:ext cx="11830929" cy="5373858"/>
          </a:xfrm>
        </p:spPr>
        <p:txBody>
          <a:bodyPr>
            <a:normAutofit fontScale="92500" lnSpcReduction="10000"/>
          </a:bodyPr>
          <a:lstStyle/>
          <a:p>
            <a:pPr lvl="0"/>
            <a:r>
              <a:rPr lang="en-US" sz="3600" b="1" dirty="0" smtClean="0">
                <a:solidFill>
                  <a:srgbClr val="FFFF00"/>
                </a:solidFill>
              </a:rPr>
              <a:t>Transfigured </a:t>
            </a:r>
            <a:r>
              <a:rPr lang="en-US" sz="3600" b="1" dirty="0">
                <a:solidFill>
                  <a:srgbClr val="FFFF00"/>
                </a:solidFill>
              </a:rPr>
              <a:t>Christ </a:t>
            </a:r>
            <a:endParaRPr lang="en-US" sz="3600" b="1" dirty="0" smtClean="0">
              <a:solidFill>
                <a:srgbClr val="FFFF00"/>
              </a:solidFill>
            </a:endParaRPr>
          </a:p>
          <a:p>
            <a:pPr lvl="0"/>
            <a:r>
              <a:rPr lang="en-US" dirty="0"/>
              <a:t>John (Peter and James) stood before the transfigured Christ (Mt 17:1-5) and then, when the voice spoke from the cloud (Mt 17:6), fell on their faces (in worship).  </a:t>
            </a:r>
            <a:endParaRPr lang="en-US" sz="3200" dirty="0"/>
          </a:p>
          <a:p>
            <a:pPr lvl="1"/>
            <a:r>
              <a:rPr lang="en-US" dirty="0"/>
              <a:t>Could stand before the transfigured Christ and willing bowed down – now he is knocked down as if dead, unwillingly.</a:t>
            </a:r>
            <a:endParaRPr lang="en-US" sz="2800" dirty="0"/>
          </a:p>
          <a:p>
            <a:pPr lvl="1"/>
            <a:r>
              <a:rPr lang="en-US" dirty="0"/>
              <a:t>Perhaps on the mount Jesus glory was dimmed just a bit – just his face; but now gets the full blast of that consummate majestic glory</a:t>
            </a:r>
            <a:endParaRPr lang="en-US" sz="2800" dirty="0"/>
          </a:p>
          <a:p>
            <a:pPr lvl="1"/>
            <a:r>
              <a:rPr lang="en-US" dirty="0"/>
              <a:t>John could no more stand before the exalted Christ than touch the sun or Moses see the glory of God on Mt. Sinai – unless given special grace and permission.</a:t>
            </a:r>
            <a:endParaRPr lang="en-US" sz="2800" dirty="0"/>
          </a:p>
          <a:p>
            <a:pPr lvl="1"/>
            <a:r>
              <a:rPr lang="en-US" dirty="0"/>
              <a:t>Similar to what Isaiah said to seeing Yahweh on his throne (Is 6:5)</a:t>
            </a:r>
            <a:endParaRPr lang="en-US" sz="2800" dirty="0"/>
          </a:p>
          <a:p>
            <a:pPr lvl="1"/>
            <a:r>
              <a:rPr lang="en-US" dirty="0"/>
              <a:t>No one, including John, could stand before the exalted Christ because of sin.</a:t>
            </a:r>
            <a:endParaRPr lang="en-US" sz="2800" dirty="0"/>
          </a:p>
          <a:p>
            <a:pPr lvl="1"/>
            <a:r>
              <a:rPr lang="en-US" dirty="0"/>
              <a:t>Every ministry of the Word begins with repentance of the minister and Christ’s forgiveness of his sin (Rev 10:9-11)</a:t>
            </a:r>
            <a:endParaRPr lang="en-US" sz="2800" dirty="0"/>
          </a:p>
          <a:p>
            <a:pPr lvl="1"/>
            <a:r>
              <a:rPr lang="en-US" dirty="0"/>
              <a:t>Jesus gives John the grace and permission by placing his right hand on John and telling him “Stop being afraid”</a:t>
            </a:r>
            <a:endParaRPr lang="en-US" sz="2800" dirty="0"/>
          </a:p>
          <a:p>
            <a:pPr lvl="1"/>
            <a:endParaRPr lang="en-US" sz="3200" dirty="0"/>
          </a:p>
        </p:txBody>
      </p:sp>
    </p:spTree>
    <p:extLst>
      <p:ext uri="{BB962C8B-B14F-4D97-AF65-F5344CB8AC3E}">
        <p14:creationId xmlns:p14="http://schemas.microsoft.com/office/powerpoint/2010/main" val="1262308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Gracious Hand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First </a:t>
            </a:r>
            <a:r>
              <a:rPr lang="en-US" sz="3600" b="1" dirty="0">
                <a:solidFill>
                  <a:srgbClr val="FFFF00"/>
                </a:solidFill>
              </a:rPr>
              <a:t>and the </a:t>
            </a:r>
            <a:r>
              <a:rPr lang="en-US" sz="3600" b="1" dirty="0" smtClean="0">
                <a:solidFill>
                  <a:srgbClr val="FFFF00"/>
                </a:solidFill>
              </a:rPr>
              <a:t>last</a:t>
            </a:r>
          </a:p>
          <a:p>
            <a:pPr lvl="1"/>
            <a:r>
              <a:rPr lang="en-US" sz="3200" dirty="0"/>
              <a:t>like Alpha and Omega = eternalness</a:t>
            </a:r>
          </a:p>
          <a:p>
            <a:pPr lvl="1"/>
            <a:r>
              <a:rPr lang="en-US" sz="3200" dirty="0"/>
              <a:t>However, the first and the last refers to the eternalness of Christ in relationship to his bride, the church.</a:t>
            </a:r>
          </a:p>
          <a:p>
            <a:pPr lvl="2"/>
            <a:r>
              <a:rPr lang="en-US" sz="3200" dirty="0"/>
              <a:t>Fulfillment of Is 44:6; 48:12</a:t>
            </a:r>
          </a:p>
          <a:p>
            <a:pPr lvl="1"/>
            <a:r>
              <a:rPr lang="en-US" sz="3200" dirty="0"/>
              <a:t>Jesus assures John that he is their Savior</a:t>
            </a:r>
            <a:r>
              <a:rPr lang="en-US" sz="3200" dirty="0"/>
              <a:t> </a:t>
            </a:r>
            <a:endParaRPr lang="en-US" sz="3200" dirty="0"/>
          </a:p>
        </p:txBody>
      </p:sp>
    </p:spTree>
    <p:extLst>
      <p:ext uri="{BB962C8B-B14F-4D97-AF65-F5344CB8AC3E}">
        <p14:creationId xmlns:p14="http://schemas.microsoft.com/office/powerpoint/2010/main" val="108178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Gracious Hand</a:t>
            </a:r>
            <a:endParaRPr lang="en-US" b="1" dirty="0"/>
          </a:p>
        </p:txBody>
      </p:sp>
      <p:sp>
        <p:nvSpPr>
          <p:cNvPr id="3" name="Content Placeholder 2"/>
          <p:cNvSpPr>
            <a:spLocks noGrp="1"/>
          </p:cNvSpPr>
          <p:nvPr>
            <p:ph idx="1"/>
          </p:nvPr>
        </p:nvSpPr>
        <p:spPr>
          <a:xfrm>
            <a:off x="168812" y="1825624"/>
            <a:ext cx="11830929" cy="4758055"/>
          </a:xfrm>
        </p:spPr>
        <p:txBody>
          <a:bodyPr>
            <a:normAutofit lnSpcReduction="10000"/>
          </a:bodyPr>
          <a:lstStyle/>
          <a:p>
            <a:pPr lvl="0"/>
            <a:r>
              <a:rPr lang="en-US" sz="3600" b="1" dirty="0" smtClean="0">
                <a:solidFill>
                  <a:srgbClr val="FFFF00"/>
                </a:solidFill>
              </a:rPr>
              <a:t>The </a:t>
            </a:r>
            <a:r>
              <a:rPr lang="en-US" sz="3600" b="1" dirty="0">
                <a:solidFill>
                  <a:srgbClr val="FFFF00"/>
                </a:solidFill>
              </a:rPr>
              <a:t>living </a:t>
            </a:r>
            <a:r>
              <a:rPr lang="en-US" sz="3600" b="1" dirty="0" smtClean="0">
                <a:solidFill>
                  <a:srgbClr val="FFFF00"/>
                </a:solidFill>
              </a:rPr>
              <a:t>one</a:t>
            </a:r>
          </a:p>
          <a:p>
            <a:pPr lvl="1"/>
            <a:r>
              <a:rPr lang="en-US" sz="3200" dirty="0"/>
              <a:t>Title used in OT to contrast the true God with all idols (which are dead and have no existence)</a:t>
            </a:r>
          </a:p>
          <a:p>
            <a:pPr lvl="1"/>
            <a:r>
              <a:rPr lang="en-US" sz="3200" dirty="0"/>
              <a:t>Jesus was dead but now lives forever</a:t>
            </a:r>
          </a:p>
          <a:p>
            <a:pPr lvl="1"/>
            <a:r>
              <a:rPr lang="en-US" sz="3200" dirty="0"/>
              <a:t>Because of death and resurrection Jesus Christ now has the keys of death and the grave</a:t>
            </a:r>
          </a:p>
          <a:p>
            <a:pPr lvl="1"/>
            <a:r>
              <a:rPr lang="en-US" sz="3200" dirty="0"/>
              <a:t>Reaches out to all to bring life</a:t>
            </a:r>
          </a:p>
          <a:p>
            <a:pPr lvl="1"/>
            <a:r>
              <a:rPr lang="en-US" sz="3200" dirty="0"/>
              <a:t>The death and resurrection of Jesus Christ validate the truth that the God (“the first and….the last” Is 44:6) who is now present in the exalted Christ is the only true God (Is 44:8-10), Creator (Is 48:12-13) and Judge/Redeemer (Is48:14-22</a:t>
            </a:r>
            <a:r>
              <a:rPr lang="en-US" sz="3200" dirty="0" smtClean="0"/>
              <a:t>).</a:t>
            </a: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435813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Gracious Hand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b="1" dirty="0" smtClean="0">
                <a:solidFill>
                  <a:srgbClr val="FFFF00"/>
                </a:solidFill>
              </a:rPr>
              <a:t>Now write</a:t>
            </a:r>
          </a:p>
          <a:p>
            <a:pPr lvl="1"/>
            <a:r>
              <a:rPr lang="en-US" sz="3200" dirty="0"/>
              <a:t>with the life-giving touch of his hand Jesus commissions John to write to the seven churches in order that they might receive and know the prophetic message of the unveiling of the Lord’s majesty.</a:t>
            </a:r>
            <a:r>
              <a:rPr lang="en-US" sz="3200" dirty="0"/>
              <a:t> </a:t>
            </a: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932715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Son of Man/Lamb of God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marL="0" indent="0">
              <a:lnSpc>
                <a:spcPct val="100000"/>
              </a:lnSpc>
              <a:spcBef>
                <a:spcPts val="0"/>
              </a:spcBef>
              <a:buNone/>
            </a:pPr>
            <a:r>
              <a:rPr lang="en-US" sz="3600" dirty="0"/>
              <a:t>Revelation generally presents the Lord Christ as the Son of Man or the Lamb of God</a:t>
            </a:r>
          </a:p>
          <a:p>
            <a:pPr>
              <a:lnSpc>
                <a:spcPct val="100000"/>
              </a:lnSpc>
              <a:spcBef>
                <a:spcPts val="0"/>
              </a:spcBef>
            </a:pPr>
            <a:r>
              <a:rPr lang="en-US" sz="3600" dirty="0" smtClean="0"/>
              <a:t>Son of Man</a:t>
            </a:r>
          </a:p>
          <a:p>
            <a:pPr>
              <a:lnSpc>
                <a:spcPct val="100000"/>
              </a:lnSpc>
              <a:spcBef>
                <a:spcPts val="0"/>
              </a:spcBef>
            </a:pPr>
            <a:r>
              <a:rPr lang="en-US" sz="3600" dirty="0" smtClean="0"/>
              <a:t>Lamb of God</a:t>
            </a:r>
            <a:endParaRPr lang="en-US" sz="3600" dirty="0"/>
          </a:p>
        </p:txBody>
      </p:sp>
    </p:spTree>
    <p:extLst>
      <p:ext uri="{BB962C8B-B14F-4D97-AF65-F5344CB8AC3E}">
        <p14:creationId xmlns:p14="http://schemas.microsoft.com/office/powerpoint/2010/main" val="141243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Son of Man/Lamb of God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a:lnSpc>
                <a:spcPct val="100000"/>
              </a:lnSpc>
              <a:spcBef>
                <a:spcPts val="0"/>
              </a:spcBef>
            </a:pPr>
            <a:r>
              <a:rPr lang="en-US" sz="3600" b="1" dirty="0" smtClean="0">
                <a:solidFill>
                  <a:srgbClr val="FFFF00"/>
                </a:solidFill>
              </a:rPr>
              <a:t>Son </a:t>
            </a:r>
            <a:r>
              <a:rPr lang="en-US" sz="3600" b="1" dirty="0" smtClean="0">
                <a:solidFill>
                  <a:srgbClr val="FFFF00"/>
                </a:solidFill>
              </a:rPr>
              <a:t>of </a:t>
            </a:r>
            <a:r>
              <a:rPr lang="en-US" sz="3600" b="1" dirty="0" smtClean="0">
                <a:solidFill>
                  <a:srgbClr val="FFFF00"/>
                </a:solidFill>
              </a:rPr>
              <a:t>Man</a:t>
            </a:r>
          </a:p>
          <a:p>
            <a:pPr lvl="2"/>
            <a:r>
              <a:rPr lang="en-US" sz="3200" dirty="0"/>
              <a:t>It is fearful to contemplate him – he is the judge of all the human race, strikes fear and terror in the hearts of people</a:t>
            </a:r>
          </a:p>
          <a:p>
            <a:pPr lvl="2"/>
            <a:r>
              <a:rPr lang="en-US" sz="3200" dirty="0"/>
              <a:t>Even momentarily into the hearts of God’s own people</a:t>
            </a:r>
          </a:p>
          <a:p>
            <a:pPr lvl="2"/>
            <a:r>
              <a:rPr lang="en-US" sz="3200" dirty="0"/>
              <a:t>Taken from </a:t>
            </a:r>
            <a:r>
              <a:rPr lang="en-US" sz="3200" dirty="0" smtClean="0"/>
              <a:t>Daniel</a:t>
            </a:r>
            <a:endParaRPr lang="en-US" sz="3200" dirty="0"/>
          </a:p>
        </p:txBody>
      </p:sp>
    </p:spTree>
    <p:extLst>
      <p:ext uri="{BB962C8B-B14F-4D97-AF65-F5344CB8AC3E}">
        <p14:creationId xmlns:p14="http://schemas.microsoft.com/office/powerpoint/2010/main" val="36508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Son of Man/Lamb of God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a:lnSpc>
                <a:spcPct val="100000"/>
              </a:lnSpc>
              <a:spcBef>
                <a:spcPts val="0"/>
              </a:spcBef>
            </a:pPr>
            <a:r>
              <a:rPr lang="en-US" sz="3600" b="1" dirty="0" smtClean="0">
                <a:solidFill>
                  <a:srgbClr val="FFFF00"/>
                </a:solidFill>
              </a:rPr>
              <a:t>Son </a:t>
            </a:r>
            <a:r>
              <a:rPr lang="en-US" sz="3600" b="1" dirty="0" smtClean="0">
                <a:solidFill>
                  <a:srgbClr val="FFFF00"/>
                </a:solidFill>
              </a:rPr>
              <a:t>of </a:t>
            </a:r>
            <a:r>
              <a:rPr lang="en-US" sz="3600" b="1" dirty="0" smtClean="0">
                <a:solidFill>
                  <a:srgbClr val="FFFF00"/>
                </a:solidFill>
              </a:rPr>
              <a:t>Man</a:t>
            </a:r>
          </a:p>
          <a:p>
            <a:pPr lvl="2"/>
            <a:r>
              <a:rPr lang="en-US" sz="3200" dirty="0"/>
              <a:t>1 Enoch comments on and interprets the Son of Man who represents the Ancient of Days and rules God’s people on his behalf (1 Enoch 46:1-8; 48:1-10)</a:t>
            </a:r>
          </a:p>
          <a:p>
            <a:pPr lvl="3"/>
            <a:r>
              <a:rPr lang="en-US" sz="3200" dirty="0"/>
              <a:t>preexistence is affirmed</a:t>
            </a:r>
          </a:p>
          <a:p>
            <a:pPr lvl="3"/>
            <a:r>
              <a:rPr lang="en-US" sz="3200" dirty="0"/>
              <a:t>identified as Anointed One (Messiah)</a:t>
            </a:r>
          </a:p>
          <a:p>
            <a:pPr lvl="3"/>
            <a:r>
              <a:rPr lang="en-US" sz="3200" dirty="0"/>
              <a:t>identified with Wisdom</a:t>
            </a:r>
          </a:p>
          <a:p>
            <a:pPr lvl="3"/>
            <a:r>
              <a:rPr lang="en-US" sz="3200" dirty="0"/>
              <a:t>will be in charge of the resurrection and judgment (1 Enoch 49:1-4; 51:1-5)</a:t>
            </a:r>
          </a:p>
        </p:txBody>
      </p:sp>
    </p:spTree>
    <p:extLst>
      <p:ext uri="{BB962C8B-B14F-4D97-AF65-F5344CB8AC3E}">
        <p14:creationId xmlns:p14="http://schemas.microsoft.com/office/powerpoint/2010/main" val="13064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Son of Man/Lamb of God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a:lnSpc>
                <a:spcPct val="100000"/>
              </a:lnSpc>
              <a:spcBef>
                <a:spcPts val="0"/>
              </a:spcBef>
            </a:pPr>
            <a:r>
              <a:rPr lang="en-US" sz="3600" b="1" dirty="0" smtClean="0">
                <a:solidFill>
                  <a:srgbClr val="FFFF00"/>
                </a:solidFill>
              </a:rPr>
              <a:t>Son </a:t>
            </a:r>
            <a:r>
              <a:rPr lang="en-US" sz="3600" b="1" dirty="0" smtClean="0">
                <a:solidFill>
                  <a:srgbClr val="FFFF00"/>
                </a:solidFill>
              </a:rPr>
              <a:t>of </a:t>
            </a:r>
            <a:r>
              <a:rPr lang="en-US" sz="3600" b="1" dirty="0" smtClean="0">
                <a:solidFill>
                  <a:srgbClr val="FFFF00"/>
                </a:solidFill>
              </a:rPr>
              <a:t>Man</a:t>
            </a:r>
          </a:p>
          <a:p>
            <a:pPr lvl="2"/>
            <a:r>
              <a:rPr lang="en-US" sz="3200" dirty="0"/>
              <a:t>Jesus knew the theological significance of the term Son of Man in Judaism (from Daniel, Enoch, other rabbinic writings)</a:t>
            </a:r>
          </a:p>
          <a:p>
            <a:pPr lvl="3"/>
            <a:r>
              <a:rPr lang="en-US" sz="3200" dirty="0"/>
              <a:t>Favorite title Jesus used to refer to himself in 3</a:t>
            </a:r>
            <a:r>
              <a:rPr lang="en-US" sz="3200" baseline="30000" dirty="0"/>
              <a:t>rd</a:t>
            </a:r>
            <a:r>
              <a:rPr lang="en-US" sz="3200" dirty="0"/>
              <a:t> person (88 times in NT, 84 appear in the 4 Gospels)</a:t>
            </a:r>
          </a:p>
          <a:p>
            <a:pPr lvl="3"/>
            <a:r>
              <a:rPr lang="en-US" sz="3200" dirty="0"/>
              <a:t>Used in connection of all ministry in Gospels, but particularly the statements that say that “because of his death and resurrection he will come again in </a:t>
            </a:r>
            <a:r>
              <a:rPr lang="en-US" sz="3200" dirty="0" smtClean="0"/>
              <a:t>judgment</a:t>
            </a:r>
            <a:endParaRPr lang="en-US" sz="3200" dirty="0"/>
          </a:p>
        </p:txBody>
      </p:sp>
    </p:spTree>
    <p:extLst>
      <p:ext uri="{BB962C8B-B14F-4D97-AF65-F5344CB8AC3E}">
        <p14:creationId xmlns:p14="http://schemas.microsoft.com/office/powerpoint/2010/main" val="2026407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Son of Man/Lamb of God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a:lnSpc>
                <a:spcPct val="100000"/>
              </a:lnSpc>
              <a:spcBef>
                <a:spcPts val="0"/>
              </a:spcBef>
            </a:pPr>
            <a:r>
              <a:rPr lang="en-US" sz="3600" b="1" dirty="0" smtClean="0">
                <a:solidFill>
                  <a:srgbClr val="FFFF00"/>
                </a:solidFill>
              </a:rPr>
              <a:t>Son </a:t>
            </a:r>
            <a:r>
              <a:rPr lang="en-US" sz="3600" b="1" dirty="0" smtClean="0">
                <a:solidFill>
                  <a:srgbClr val="FFFF00"/>
                </a:solidFill>
              </a:rPr>
              <a:t>of </a:t>
            </a:r>
            <a:r>
              <a:rPr lang="en-US" sz="3600" b="1" dirty="0" smtClean="0">
                <a:solidFill>
                  <a:srgbClr val="FFFF00"/>
                </a:solidFill>
              </a:rPr>
              <a:t>Man</a:t>
            </a:r>
          </a:p>
          <a:p>
            <a:pPr lvl="1"/>
            <a:r>
              <a:rPr lang="en-US" sz="3200" dirty="0" smtClean="0"/>
              <a:t>He is the man whom God had chosen (Is 42:1; 49:7) </a:t>
            </a:r>
          </a:p>
          <a:p>
            <a:pPr lvl="1"/>
            <a:r>
              <a:rPr lang="en-US" sz="3200" dirty="0" smtClean="0"/>
              <a:t>to take Israel’s place (Is 49:3), </a:t>
            </a:r>
          </a:p>
          <a:p>
            <a:pPr lvl="1"/>
            <a:r>
              <a:rPr lang="en-US" sz="3200" dirty="0" smtClean="0"/>
              <a:t>and also the Gentiles (Is 49:6), </a:t>
            </a:r>
          </a:p>
          <a:p>
            <a:pPr lvl="1"/>
            <a:r>
              <a:rPr lang="en-US" sz="3200" dirty="0" smtClean="0"/>
              <a:t>and to represent them before God (Is 53:12). </a:t>
            </a:r>
            <a:endParaRPr lang="en-US" sz="3200" dirty="0"/>
          </a:p>
        </p:txBody>
      </p:sp>
    </p:spTree>
    <p:extLst>
      <p:ext uri="{BB962C8B-B14F-4D97-AF65-F5344CB8AC3E}">
        <p14:creationId xmlns:p14="http://schemas.microsoft.com/office/powerpoint/2010/main" val="1116766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Commissioning of John - Patmos</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baseline="30000" dirty="0"/>
              <a:t>9</a:t>
            </a:r>
            <a:r>
              <a:rPr lang="en-US" sz="3600" dirty="0"/>
              <a:t>I John, your brother and partner in the suffering and kingdom and patience in Jesus, was on the island which is called Patmos on account of the Word of God and the </a:t>
            </a:r>
            <a:r>
              <a:rPr lang="en-US" sz="3600" b="1" i="1" u="sng" dirty="0">
                <a:solidFill>
                  <a:srgbClr val="FFFF00"/>
                </a:solidFill>
              </a:rPr>
              <a:t>witness</a:t>
            </a:r>
            <a:r>
              <a:rPr lang="en-US" sz="3600" dirty="0"/>
              <a:t> of Jesus.  </a:t>
            </a:r>
            <a:endParaRPr lang="en-US" sz="3600" dirty="0" smtClean="0"/>
          </a:p>
          <a:p>
            <a:r>
              <a:rPr lang="en-US" sz="3600" dirty="0"/>
              <a:t>Witness means </a:t>
            </a:r>
            <a:r>
              <a:rPr lang="en-US" sz="3600" i="1" dirty="0">
                <a:solidFill>
                  <a:srgbClr val="FFFF00"/>
                </a:solidFill>
              </a:rPr>
              <a:t>eye witness </a:t>
            </a:r>
            <a:r>
              <a:rPr lang="en-US" sz="3600" dirty="0"/>
              <a:t>which could stand up in a court of law (Lk 22:71).  The person who gave such a testimony </a:t>
            </a:r>
            <a:r>
              <a:rPr lang="en-US" sz="3600" dirty="0" smtClean="0"/>
              <a:t>would, </a:t>
            </a:r>
            <a:r>
              <a:rPr lang="en-US" sz="3600" dirty="0"/>
              <a:t>if </a:t>
            </a:r>
            <a:r>
              <a:rPr lang="en-US" sz="3600" dirty="0" smtClean="0"/>
              <a:t>necessary, </a:t>
            </a:r>
            <a:r>
              <a:rPr lang="en-US" sz="3600" dirty="0"/>
              <a:t>back it up with his name, wealth, and life.  Christ Jesus was a witness in this sense.  (cf. by John the Baptist </a:t>
            </a:r>
            <a:r>
              <a:rPr lang="en-US" sz="3600" dirty="0" err="1"/>
              <a:t>Jn</a:t>
            </a:r>
            <a:r>
              <a:rPr lang="en-US" sz="3600" dirty="0"/>
              <a:t> 1:7, 19; Lk 24:48; Acts 1:8; 7:54-60; 12:1-5)</a:t>
            </a:r>
          </a:p>
        </p:txBody>
      </p:sp>
    </p:spTree>
    <p:extLst>
      <p:ext uri="{BB962C8B-B14F-4D97-AF65-F5344CB8AC3E}">
        <p14:creationId xmlns:p14="http://schemas.microsoft.com/office/powerpoint/2010/main" val="19386569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Son of Man/Lamb of God</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a:lnSpc>
                <a:spcPct val="100000"/>
              </a:lnSpc>
              <a:spcBef>
                <a:spcPts val="0"/>
              </a:spcBef>
            </a:pPr>
            <a:r>
              <a:rPr lang="en-US" sz="3600" b="1" dirty="0" smtClean="0">
                <a:solidFill>
                  <a:srgbClr val="FFFF00"/>
                </a:solidFill>
              </a:rPr>
              <a:t>Lamb of God</a:t>
            </a:r>
          </a:p>
          <a:p>
            <a:pPr lvl="2"/>
            <a:r>
              <a:rPr lang="en-US" sz="3200" dirty="0"/>
              <a:t>It is to his own people only</a:t>
            </a:r>
          </a:p>
          <a:p>
            <a:pPr lvl="2"/>
            <a:r>
              <a:rPr lang="en-US" sz="3200" dirty="0"/>
              <a:t>No fear, no uncertainty</a:t>
            </a:r>
          </a:p>
          <a:p>
            <a:pPr lvl="2"/>
            <a:r>
              <a:rPr lang="en-US" sz="3200" dirty="0"/>
              <a:t>Can stand before him in his love as ones washed in his blood</a:t>
            </a:r>
          </a:p>
        </p:txBody>
      </p:sp>
    </p:spTree>
    <p:extLst>
      <p:ext uri="{BB962C8B-B14F-4D97-AF65-F5344CB8AC3E}">
        <p14:creationId xmlns:p14="http://schemas.microsoft.com/office/powerpoint/2010/main" val="2112931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Commissioning of John - Patmos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87161"/>
            <a:ext cx="10075653" cy="6770839"/>
          </a:xfrm>
        </p:spPr>
      </p:pic>
    </p:spTree>
    <p:extLst>
      <p:ext uri="{BB962C8B-B14F-4D97-AF65-F5344CB8AC3E}">
        <p14:creationId xmlns:p14="http://schemas.microsoft.com/office/powerpoint/2010/main" val="1136790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Commissioning of John - Patmos</a:t>
            </a:r>
            <a:endParaRPr lang="en-US" b="1" dirty="0"/>
          </a:p>
        </p:txBody>
      </p:sp>
      <p:sp>
        <p:nvSpPr>
          <p:cNvPr id="3" name="Content Placeholder 2"/>
          <p:cNvSpPr>
            <a:spLocks noGrp="1"/>
          </p:cNvSpPr>
          <p:nvPr>
            <p:ph idx="1"/>
          </p:nvPr>
        </p:nvSpPr>
        <p:spPr>
          <a:xfrm>
            <a:off x="351691" y="1825624"/>
            <a:ext cx="11563643" cy="4758055"/>
          </a:xfrm>
        </p:spPr>
        <p:txBody>
          <a:bodyPr>
            <a:normAutofit lnSpcReduction="10000"/>
          </a:bodyPr>
          <a:lstStyle/>
          <a:p>
            <a:pPr marL="0" indent="0">
              <a:buNone/>
            </a:pPr>
            <a:r>
              <a:rPr lang="en-US" sz="3600" baseline="30000" dirty="0">
                <a:solidFill>
                  <a:schemeClr val="tx1"/>
                </a:solidFill>
              </a:rPr>
              <a:t>9</a:t>
            </a:r>
            <a:r>
              <a:rPr lang="en-US" sz="3600" dirty="0">
                <a:solidFill>
                  <a:schemeClr val="tx1"/>
                </a:solidFill>
              </a:rPr>
              <a:t>I John, your brother and </a:t>
            </a:r>
            <a:r>
              <a:rPr lang="en-US" sz="3600" i="1" dirty="0">
                <a:solidFill>
                  <a:srgbClr val="FFFF00"/>
                </a:solidFill>
              </a:rPr>
              <a:t>partner in the suffering </a:t>
            </a:r>
            <a:r>
              <a:rPr lang="en-US" sz="3600" dirty="0">
                <a:solidFill>
                  <a:schemeClr val="tx1"/>
                </a:solidFill>
              </a:rPr>
              <a:t>and kingdom and patience in Jesus, was on the island which is </a:t>
            </a:r>
            <a:r>
              <a:rPr lang="en-US" sz="3600" i="1" dirty="0">
                <a:solidFill>
                  <a:srgbClr val="FFFF00"/>
                </a:solidFill>
              </a:rPr>
              <a:t>called Patmos </a:t>
            </a:r>
            <a:r>
              <a:rPr lang="en-US" sz="3600" dirty="0">
                <a:solidFill>
                  <a:schemeClr val="tx1"/>
                </a:solidFill>
              </a:rPr>
              <a:t>on </a:t>
            </a:r>
            <a:r>
              <a:rPr lang="en-US" sz="3600" i="1" dirty="0">
                <a:solidFill>
                  <a:srgbClr val="FFFF00"/>
                </a:solidFill>
              </a:rPr>
              <a:t>account of the Word of God and the witness of Jesus.</a:t>
            </a:r>
            <a:r>
              <a:rPr lang="en-US" sz="3600" dirty="0">
                <a:solidFill>
                  <a:schemeClr val="tx1"/>
                </a:solidFill>
              </a:rPr>
              <a:t>  </a:t>
            </a:r>
            <a:endParaRPr lang="en-US" sz="3600" dirty="0" smtClean="0">
              <a:solidFill>
                <a:schemeClr val="tx1"/>
              </a:solidFill>
            </a:endParaRPr>
          </a:p>
          <a:p>
            <a:pPr lvl="0"/>
            <a:r>
              <a:rPr lang="en-US" sz="3600" dirty="0"/>
              <a:t>John was on Patmos proclaiming the Word of God because he was a “witness” (1 </a:t>
            </a:r>
            <a:r>
              <a:rPr lang="en-US" sz="3600" dirty="0" err="1"/>
              <a:t>Jn</a:t>
            </a:r>
            <a:r>
              <a:rPr lang="en-US" sz="3600" dirty="0"/>
              <a:t> 1:1) to him.  Because he testified faithfully to the truthfulness of Jesus’ life, death, and resurrection he was also a “partner in the suffering.”  He was not alone in this suffering (Mk 13:19) and some even died because of it (Rev 2:9-10, 13).</a:t>
            </a:r>
          </a:p>
        </p:txBody>
      </p:sp>
    </p:spTree>
    <p:extLst>
      <p:ext uri="{BB962C8B-B14F-4D97-AF65-F5344CB8AC3E}">
        <p14:creationId xmlns:p14="http://schemas.microsoft.com/office/powerpoint/2010/main" val="1706801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Commissioning of John - Patmos</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baseline="30000" dirty="0" smtClean="0"/>
              <a:t>10</a:t>
            </a:r>
            <a:r>
              <a:rPr lang="en-US" sz="3600" dirty="0" smtClean="0"/>
              <a:t>I </a:t>
            </a:r>
            <a:r>
              <a:rPr lang="en-US" sz="3600" dirty="0"/>
              <a:t>was </a:t>
            </a:r>
            <a:r>
              <a:rPr lang="en-US" sz="3600" b="1" i="1" dirty="0">
                <a:solidFill>
                  <a:srgbClr val="FFFF00"/>
                </a:solidFill>
              </a:rPr>
              <a:t>in the Spirit </a:t>
            </a:r>
            <a:r>
              <a:rPr lang="en-US" sz="3600" dirty="0"/>
              <a:t>on the Lord’s day when I heard behind me a </a:t>
            </a:r>
            <a:r>
              <a:rPr lang="en-US" sz="3600" dirty="0" smtClean="0"/>
              <a:t>great </a:t>
            </a:r>
            <a:r>
              <a:rPr lang="en-US" sz="3600" dirty="0"/>
              <a:t>voice like that of a </a:t>
            </a:r>
            <a:r>
              <a:rPr lang="en-US" sz="3600" dirty="0" smtClean="0"/>
              <a:t>trumpet</a:t>
            </a:r>
          </a:p>
          <a:p>
            <a:r>
              <a:rPr lang="en-US" sz="3600" dirty="0"/>
              <a:t>appears four times in Revelation (1:10; 4:2; 17:3; 21:10)  all others refers to </a:t>
            </a:r>
            <a:r>
              <a:rPr lang="en-US" sz="3600" i="1" dirty="0"/>
              <a:t>mystical-like experience</a:t>
            </a:r>
            <a:r>
              <a:rPr lang="en-US" sz="3600" dirty="0"/>
              <a:t>.  Here refers to </a:t>
            </a:r>
            <a:r>
              <a:rPr lang="en-US" sz="3600" b="1" i="1" dirty="0"/>
              <a:t>worship and meditation </a:t>
            </a:r>
            <a:r>
              <a:rPr lang="en-US" sz="3600" dirty="0"/>
              <a:t>in the Spirit opposed to in the flesh (cf. Rom 1:9; 8:9)</a:t>
            </a:r>
            <a:r>
              <a:rPr lang="en-US" sz="3600" dirty="0"/>
              <a:t> </a:t>
            </a:r>
            <a:endParaRPr lang="en-US" sz="3600" dirty="0"/>
          </a:p>
        </p:txBody>
      </p:sp>
    </p:spTree>
    <p:extLst>
      <p:ext uri="{BB962C8B-B14F-4D97-AF65-F5344CB8AC3E}">
        <p14:creationId xmlns:p14="http://schemas.microsoft.com/office/powerpoint/2010/main" val="927240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a:bodyPr>
          <a:lstStyle/>
          <a:p>
            <a:pPr lvl="0"/>
            <a:r>
              <a:rPr lang="en-US" sz="3600" dirty="0"/>
              <a:t>No other person has been permitted to see and describe the exalted Christ is such detail.  </a:t>
            </a:r>
          </a:p>
          <a:p>
            <a:pPr lvl="1"/>
            <a:r>
              <a:rPr lang="en-US" sz="3600" dirty="0"/>
              <a:t>Stephen saw to comfort, but no detail given (Acts 7:55-56)</a:t>
            </a:r>
          </a:p>
          <a:p>
            <a:pPr lvl="1"/>
            <a:r>
              <a:rPr lang="en-US" sz="3600" dirty="0"/>
              <a:t>Paul on road to Damascus through light (Acts 9:1-9)</a:t>
            </a:r>
          </a:p>
          <a:p>
            <a:pPr lvl="1"/>
            <a:r>
              <a:rPr lang="en-US" sz="3600" dirty="0"/>
              <a:t>Paul was taken up to 3</a:t>
            </a:r>
            <a:r>
              <a:rPr lang="en-US" sz="3600" baseline="30000" dirty="0"/>
              <a:t>rd</a:t>
            </a:r>
            <a:r>
              <a:rPr lang="en-US" sz="3600" dirty="0"/>
              <a:t> heaven (2 </a:t>
            </a:r>
            <a:r>
              <a:rPr lang="en-US" sz="3600" dirty="0" err="1"/>
              <a:t>Cor</a:t>
            </a:r>
            <a:r>
              <a:rPr lang="en-US" sz="3600" dirty="0"/>
              <a:t> 12:1-4)</a:t>
            </a:r>
          </a:p>
        </p:txBody>
      </p:sp>
    </p:spTree>
    <p:extLst>
      <p:ext uri="{BB962C8B-B14F-4D97-AF65-F5344CB8AC3E}">
        <p14:creationId xmlns:p14="http://schemas.microsoft.com/office/powerpoint/2010/main" val="58142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fontScale="92500" lnSpcReduction="20000"/>
          </a:bodyPr>
          <a:lstStyle/>
          <a:p>
            <a:pPr marL="0" indent="0">
              <a:lnSpc>
                <a:spcPct val="100000"/>
              </a:lnSpc>
              <a:spcBef>
                <a:spcPts val="0"/>
              </a:spcBef>
              <a:buNone/>
            </a:pPr>
            <a:r>
              <a:rPr lang="en-US" sz="3600" baseline="30000" dirty="0"/>
              <a:t>12</a:t>
            </a:r>
            <a:r>
              <a:rPr lang="en-US" sz="3600" dirty="0"/>
              <a:t>And I turned about to look at the voice which was speaking with me, and when I had turned I saw seven golden lampstands.  </a:t>
            </a:r>
            <a:r>
              <a:rPr lang="en-US" sz="3600" baseline="30000" dirty="0"/>
              <a:t>13</a:t>
            </a:r>
            <a:r>
              <a:rPr lang="en-US" sz="3600" dirty="0"/>
              <a:t>And in the midst of the lampstands [I saw] someone like the Son of Man, clothed in a long flowing robe and tied around at the chest with a golden sash.  </a:t>
            </a:r>
            <a:r>
              <a:rPr lang="en-US" sz="3600" baseline="30000" dirty="0"/>
              <a:t>14</a:t>
            </a:r>
            <a:r>
              <a:rPr lang="en-US" sz="3600" dirty="0"/>
              <a:t>And his head and his hair were white as wool, white as snow, and his eyes were like a flame of fire, </a:t>
            </a:r>
            <a:r>
              <a:rPr lang="en-US" sz="3600" baseline="30000" dirty="0"/>
              <a:t>15</a:t>
            </a:r>
            <a:r>
              <a:rPr lang="en-US" sz="3600" dirty="0"/>
              <a:t>and his feet were like burnished brass as if fired in a furnace, and his voice was like the sound of many waters.  </a:t>
            </a:r>
            <a:r>
              <a:rPr lang="en-US" sz="3600" baseline="30000" dirty="0"/>
              <a:t>16</a:t>
            </a:r>
            <a:r>
              <a:rPr lang="en-US" sz="3600" dirty="0"/>
              <a:t>And he had in his right hand seven stars, and there was coming out of his mouth a sharp two-edged sword, and his appearance was like the sun when it shines in its full power.</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327355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Exalted Christ</a:t>
            </a:r>
            <a:endParaRPr lang="en-US" b="1" dirty="0"/>
          </a:p>
        </p:txBody>
      </p:sp>
      <p:sp>
        <p:nvSpPr>
          <p:cNvPr id="3" name="Content Placeholder 2"/>
          <p:cNvSpPr>
            <a:spLocks noGrp="1"/>
          </p:cNvSpPr>
          <p:nvPr>
            <p:ph idx="1"/>
          </p:nvPr>
        </p:nvSpPr>
        <p:spPr>
          <a:xfrm>
            <a:off x="168812" y="1825624"/>
            <a:ext cx="11830929" cy="4758055"/>
          </a:xfrm>
        </p:spPr>
        <p:txBody>
          <a:bodyPr>
            <a:normAutofit lnSpcReduction="10000"/>
          </a:bodyPr>
          <a:lstStyle/>
          <a:p>
            <a:pPr marL="0" indent="0">
              <a:lnSpc>
                <a:spcPct val="100000"/>
              </a:lnSpc>
              <a:spcBef>
                <a:spcPts val="0"/>
              </a:spcBef>
              <a:buNone/>
            </a:pPr>
            <a:r>
              <a:rPr lang="en-US" sz="3600" baseline="30000" dirty="0" smtClean="0"/>
              <a:t>13</a:t>
            </a:r>
            <a:r>
              <a:rPr lang="en-US" sz="3600" dirty="0" smtClean="0"/>
              <a:t>And </a:t>
            </a:r>
            <a:r>
              <a:rPr lang="en-US" sz="3600" dirty="0"/>
              <a:t>in the midst of the lampstands [I saw] </a:t>
            </a:r>
            <a:r>
              <a:rPr lang="en-US" sz="3600" b="1" i="1" u="sng" dirty="0">
                <a:solidFill>
                  <a:srgbClr val="FFFF00"/>
                </a:solidFill>
              </a:rPr>
              <a:t>someone like </a:t>
            </a:r>
            <a:r>
              <a:rPr lang="en-US" sz="3600" dirty="0"/>
              <a:t>the </a:t>
            </a:r>
            <a:r>
              <a:rPr lang="en-US" sz="3600" b="1" i="1" u="sng" dirty="0">
                <a:solidFill>
                  <a:srgbClr val="FFFF00"/>
                </a:solidFill>
              </a:rPr>
              <a:t>Son of Man</a:t>
            </a:r>
            <a:r>
              <a:rPr lang="en-US" sz="3600" dirty="0"/>
              <a:t>, </a:t>
            </a:r>
            <a:endParaRPr lang="en-US" sz="3600" dirty="0" smtClean="0"/>
          </a:p>
          <a:p>
            <a:pPr lvl="0">
              <a:lnSpc>
                <a:spcPct val="100000"/>
              </a:lnSpc>
              <a:spcBef>
                <a:spcPts val="0"/>
              </a:spcBef>
            </a:pPr>
            <a:r>
              <a:rPr lang="en-US" sz="3600" dirty="0"/>
              <a:t>John is not in doubt it is Jesus, the Son of Man.  John may be comparing how Jesus looks now as the exalted Son of Man to how he looked on the mount of transfiguration (Mt 17:1-13).  This time is similar to John first seeing Jesus in his glory, but different, not just face shone like the sun, but his whole being.  Before John was moved to bow down, now he was knocked down as if dead (</a:t>
            </a:r>
            <a:r>
              <a:rPr lang="en-US" sz="3600" dirty="0" err="1"/>
              <a:t>Ez</a:t>
            </a:r>
            <a:r>
              <a:rPr lang="en-US" sz="3600" dirty="0"/>
              <a:t> 1:28; 3:23).</a:t>
            </a:r>
          </a:p>
          <a:p>
            <a:pPr>
              <a:lnSpc>
                <a:spcPct val="100000"/>
              </a:lnSpc>
              <a:spcBef>
                <a:spcPts val="0"/>
              </a:spcBef>
            </a:pPr>
            <a:endParaRPr lang="en-US" sz="3600" dirty="0"/>
          </a:p>
        </p:txBody>
      </p:sp>
    </p:spTree>
    <p:extLst>
      <p:ext uri="{BB962C8B-B14F-4D97-AF65-F5344CB8AC3E}">
        <p14:creationId xmlns:p14="http://schemas.microsoft.com/office/powerpoint/2010/main" val="125147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427</TotalTime>
  <Words>2375</Words>
  <Application>Microsoft Macintosh PowerPoint</Application>
  <PresentationFormat>Widescreen</PresentationFormat>
  <Paragraphs>161</Paragraphs>
  <Slides>30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Corbel</vt:lpstr>
      <vt:lpstr>Arial</vt:lpstr>
      <vt:lpstr>Depth</vt:lpstr>
      <vt:lpstr>Revelation</vt:lpstr>
      <vt:lpstr>Commissioning of John - Patmos</vt:lpstr>
      <vt:lpstr>Commissioning of John - Patmos</vt:lpstr>
      <vt:lpstr>Commissioning of John - Patmos</vt:lpstr>
      <vt:lpstr>Commissioning of John - Patmos</vt:lpstr>
      <vt:lpstr>Commissioning of John - Patmos</vt:lpstr>
      <vt:lpstr>The Exalted Christ</vt:lpstr>
      <vt:lpstr>The Exalted Christ</vt:lpstr>
      <vt:lpstr>The Exalted Christ</vt:lpstr>
      <vt:lpstr>The Exalted Christ</vt:lpstr>
      <vt:lpstr>The Exalted Christ</vt:lpstr>
      <vt:lpstr>The Exalted Christ</vt:lpstr>
      <vt:lpstr>The Exalted Christ</vt:lpstr>
      <vt:lpstr>The Exalted Christ</vt:lpstr>
      <vt:lpstr>The Exalted Christ</vt:lpstr>
      <vt:lpstr>The Exalted Christ</vt:lpstr>
      <vt:lpstr>The Exalted Christ</vt:lpstr>
      <vt:lpstr>The Exalted Christ</vt:lpstr>
      <vt:lpstr>The Gracious Hand</vt:lpstr>
      <vt:lpstr>The Gracious Hand</vt:lpstr>
      <vt:lpstr>The Gracious Hand</vt:lpstr>
      <vt:lpstr>The Gracious Hand</vt:lpstr>
      <vt:lpstr>The Gracious Hand</vt:lpstr>
      <vt:lpstr>The Gracious Hand</vt:lpstr>
      <vt:lpstr>Son of Man/Lamb of God</vt:lpstr>
      <vt:lpstr>Son of Man/Lamb of God</vt:lpstr>
      <vt:lpstr>Son of Man/Lamb of God</vt:lpstr>
      <vt:lpstr>Son of Man/Lamb of God</vt:lpstr>
      <vt:lpstr>Son of Man/Lamb of God</vt:lpstr>
      <vt:lpstr>Son of Man/Lamb of God</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Chad Trunkhill</dc:creator>
  <cp:lastModifiedBy>Chad Trunkhill</cp:lastModifiedBy>
  <cp:revision>20</cp:revision>
  <dcterms:created xsi:type="dcterms:W3CDTF">2017-07-02T01:35:56Z</dcterms:created>
  <dcterms:modified xsi:type="dcterms:W3CDTF">2017-07-14T20:57:45Z</dcterms:modified>
</cp:coreProperties>
</file>